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38" r:id="rId3"/>
    <p:sldId id="324" r:id="rId4"/>
    <p:sldId id="325" r:id="rId5"/>
    <p:sldId id="326" r:id="rId6"/>
    <p:sldId id="327" r:id="rId7"/>
    <p:sldId id="328" r:id="rId8"/>
    <p:sldId id="330" r:id="rId9"/>
    <p:sldId id="333" r:id="rId10"/>
    <p:sldId id="332" r:id="rId11"/>
    <p:sldId id="336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F2B37"/>
    <a:srgbClr val="FBFBFB"/>
    <a:srgbClr val="FBAE03"/>
    <a:srgbClr val="FBFAFA"/>
    <a:srgbClr val="E6E6E6"/>
    <a:srgbClr val="46607A"/>
    <a:srgbClr val="324558"/>
    <a:srgbClr val="263442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3" autoAdjust="0"/>
    <p:restoredTop sz="97098" autoAdjust="0"/>
  </p:normalViewPr>
  <p:slideViewPr>
    <p:cSldViewPr snapToGrid="0" showGuides="1">
      <p:cViewPr varScale="1">
        <p:scale>
          <a:sx n="86" d="100"/>
          <a:sy n="86" d="100"/>
        </p:scale>
        <p:origin x="-648" y="-90"/>
      </p:cViewPr>
      <p:guideLst>
        <p:guide orient="horz" pos="222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CB2A2-1BF4-4774-811D-2736BA1C00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D093E-AEC6-4F77-A0D2-510F4389EFC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035040" y="10"/>
            <a:ext cx="6156960" cy="6857990"/>
            <a:chOff x="6035040" y="10"/>
            <a:chExt cx="6156960" cy="6857990"/>
          </a:xfrm>
        </p:grpSpPr>
        <p:sp>
          <p:nvSpPr>
            <p:cNvPr id="9" name="矩形 8"/>
            <p:cNvSpPr/>
            <p:nvPr/>
          </p:nvSpPr>
          <p:spPr>
            <a:xfrm>
              <a:off x="6035040" y="10"/>
              <a:ext cx="650240" cy="685799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8262" b="6738"/>
            <a:stretch>
              <a:fillRect/>
            </a:stretch>
          </p:blipFill>
          <p:spPr>
            <a:xfrm>
              <a:off x="6096000" y="10"/>
              <a:ext cx="6096000" cy="685799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2" b="673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2084111"/>
            <a:ext cx="12192000" cy="2689778"/>
          </a:xfrm>
          <a:prstGeom prst="rect">
            <a:avLst/>
          </a:prstGeom>
          <a:solidFill>
            <a:srgbClr val="1F2B37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10" name="矩形 9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1719" y="176738"/>
              <a:ext cx="3727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zh-CN" altLang="en-US" sz="28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1" y="6661300"/>
            <a:ext cx="12192000" cy="209376"/>
            <a:chOff x="1" y="6661300"/>
            <a:chExt cx="12192000" cy="209376"/>
          </a:xfrm>
        </p:grpSpPr>
        <p:sp>
          <p:nvSpPr>
            <p:cNvPr id="17" name="矩形 16"/>
            <p:cNvSpPr/>
            <p:nvPr/>
          </p:nvSpPr>
          <p:spPr>
            <a:xfrm>
              <a:off x="1" y="6661300"/>
              <a:ext cx="12192000" cy="209376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箭头: V 形 17"/>
            <p:cNvSpPr/>
            <p:nvPr/>
          </p:nvSpPr>
          <p:spPr>
            <a:xfrm>
              <a:off x="12009022" y="6695086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箭头: V 形 18"/>
            <p:cNvSpPr/>
            <p:nvPr/>
          </p:nvSpPr>
          <p:spPr>
            <a:xfrm rot="10800000">
              <a:off x="37157" y="6695085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0" y="10"/>
            <a:ext cx="12192000" cy="3500110"/>
            <a:chOff x="0" y="10"/>
            <a:chExt cx="12192000" cy="3500110"/>
          </a:xfrm>
        </p:grpSpPr>
        <p:sp>
          <p:nvSpPr>
            <p:cNvPr id="14" name="矩形 13"/>
            <p:cNvSpPr/>
            <p:nvPr/>
          </p:nvSpPr>
          <p:spPr>
            <a:xfrm>
              <a:off x="0" y="3205490"/>
              <a:ext cx="12192000" cy="29463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62" b="44238"/>
            <a:stretch>
              <a:fillRect/>
            </a:stretch>
          </p:blipFill>
          <p:spPr>
            <a:xfrm>
              <a:off x="20" y="10"/>
              <a:ext cx="12191980" cy="342899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FFD3-C282-48E8-AB0A-13DCC6F327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FF0A-A20F-45FC-ABD3-D4655AE8E1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1.tiff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nzf\Desktop\图片4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1"/>
          <a:stretch>
            <a:fillRect/>
          </a:stretch>
        </p:blipFill>
        <p:spPr bwMode="auto">
          <a:xfrm>
            <a:off x="4247" y="6276"/>
            <a:ext cx="12178128" cy="68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247" y="3811604"/>
            <a:ext cx="12178128" cy="12801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7"/>
          <p:cNvSpPr txBox="1"/>
          <p:nvPr/>
        </p:nvSpPr>
        <p:spPr>
          <a:xfrm>
            <a:off x="3093820" y="4075700"/>
            <a:ext cx="7849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交通工程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招生宣传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-2147482624"/>
          <p:cNvPicPr>
            <a:picLocks noChangeAspect="1"/>
          </p:cNvPicPr>
          <p:nvPr/>
        </p:nvPicPr>
        <p:blipFill>
          <a:blip r:embed="rId3" cstate="print"/>
          <a:srcRect t="7468" b="6009"/>
          <a:stretch>
            <a:fillRect/>
          </a:stretch>
        </p:blipFill>
        <p:spPr>
          <a:xfrm>
            <a:off x="1087681" y="3830791"/>
            <a:ext cx="1347511" cy="124264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-2147482624"/>
          <p:cNvPicPr>
            <a:picLocks noChangeAspect="1"/>
          </p:cNvPicPr>
          <p:nvPr/>
        </p:nvPicPr>
        <p:blipFill>
          <a:blip r:embed="rId2"/>
          <a:srcRect t="7468" b="6009"/>
          <a:stretch>
            <a:fillRect/>
          </a:stretch>
        </p:blipFill>
        <p:spPr>
          <a:xfrm>
            <a:off x="4523216" y="2801130"/>
            <a:ext cx="2679065" cy="2470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 Box 29"/>
          <p:cNvSpPr txBox="1"/>
          <p:nvPr/>
        </p:nvSpPr>
        <p:spPr>
          <a:xfrm>
            <a:off x="1318434" y="1473306"/>
            <a:ext cx="956774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欢迎有志青年报考 合肥学院 交通工程专业！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 Box 29"/>
          <p:cNvSpPr txBox="1"/>
          <p:nvPr/>
        </p:nvSpPr>
        <p:spPr>
          <a:xfrm>
            <a:off x="4502777" y="5466086"/>
            <a:ext cx="2812412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二〇二一年 六月 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260" y="-635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出自【趣你的PPT】(微信:qunideppt)：最优质的PPT资源库"/>
          <p:cNvSpPr/>
          <p:nvPr/>
        </p:nvSpPr>
        <p:spPr bwMode="auto">
          <a:xfrm flipH="1">
            <a:off x="5731325" y="5572643"/>
            <a:ext cx="707658" cy="15224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35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flipH="1">
            <a:off x="5545845" y="5226474"/>
            <a:ext cx="1078618" cy="314437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 flipH="1">
            <a:off x="5844576" y="5756619"/>
            <a:ext cx="481157" cy="102714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998597" y="4618924"/>
            <a:ext cx="140761" cy="416000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" name="出自【趣你的PPT】(微信:qunideppt)：最优质的PPT资源库"/>
          <p:cNvSpPr/>
          <p:nvPr/>
        </p:nvSpPr>
        <p:spPr bwMode="auto">
          <a:xfrm>
            <a:off x="6038815" y="454477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" name="出自【趣你的PPT】(微信:qunideppt)：最优质的PPT资源库"/>
          <p:cNvSpPr/>
          <p:nvPr/>
        </p:nvSpPr>
        <p:spPr bwMode="auto">
          <a:xfrm>
            <a:off x="6026247" y="4591275"/>
            <a:ext cx="120652" cy="116882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6017450" y="5019842"/>
            <a:ext cx="36447" cy="60326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6144385" y="4617667"/>
            <a:ext cx="139505" cy="416000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6183346" y="454100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>
            <a:off x="6172035" y="4590018"/>
            <a:ext cx="120652" cy="115625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>
            <a:off x="6163238" y="5016072"/>
            <a:ext cx="36447" cy="60326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271322" y="4620181"/>
            <a:ext cx="32677" cy="211142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1" name="出自【趣你的PPT】(微信:qunideppt)：最优质的PPT资源库"/>
          <p:cNvSpPr/>
          <p:nvPr/>
        </p:nvSpPr>
        <p:spPr bwMode="auto">
          <a:xfrm>
            <a:off x="5293536" y="4554827"/>
            <a:ext cx="622114" cy="280266"/>
          </a:xfrm>
          <a:custGeom>
            <a:avLst/>
            <a:gdLst>
              <a:gd name="T0" fmla="*/ 246 w 495"/>
              <a:gd name="T1" fmla="*/ 223 h 223"/>
              <a:gd name="T2" fmla="*/ 0 w 495"/>
              <a:gd name="T3" fmla="*/ 111 h 223"/>
              <a:gd name="T4" fmla="*/ 252 w 495"/>
              <a:gd name="T5" fmla="*/ 0 h 223"/>
              <a:gd name="T6" fmla="*/ 495 w 495"/>
              <a:gd name="T7" fmla="*/ 109 h 223"/>
              <a:gd name="T8" fmla="*/ 246 w 495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5" h="223">
                <a:moveTo>
                  <a:pt x="246" y="223"/>
                </a:moveTo>
                <a:lnTo>
                  <a:pt x="0" y="111"/>
                </a:lnTo>
                <a:lnTo>
                  <a:pt x="252" y="0"/>
                </a:lnTo>
                <a:lnTo>
                  <a:pt x="495" y="109"/>
                </a:lnTo>
                <a:lnTo>
                  <a:pt x="246" y="22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 dirty="0"/>
          </a:p>
        </p:txBody>
      </p:sp>
      <p:sp>
        <p:nvSpPr>
          <p:cNvPr id="2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90513" y="4686791"/>
            <a:ext cx="18852" cy="203601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3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69148" y="4867769"/>
            <a:ext cx="60326" cy="61583"/>
          </a:xfrm>
          <a:prstGeom prst="ellipse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4" name="出自【趣你的PPT】(微信:qunideppt)：最优质的PPT资源库"/>
          <p:cNvSpPr/>
          <p:nvPr/>
        </p:nvSpPr>
        <p:spPr bwMode="auto">
          <a:xfrm>
            <a:off x="5861607" y="4900446"/>
            <a:ext cx="43988" cy="135734"/>
          </a:xfrm>
          <a:custGeom>
            <a:avLst/>
            <a:gdLst>
              <a:gd name="T0" fmla="*/ 14 w 26"/>
              <a:gd name="T1" fmla="*/ 4 h 79"/>
              <a:gd name="T2" fmla="*/ 6 w 26"/>
              <a:gd name="T3" fmla="*/ 79 h 79"/>
              <a:gd name="T4" fmla="*/ 26 w 26"/>
              <a:gd name="T5" fmla="*/ 79 h 79"/>
              <a:gd name="T6" fmla="*/ 26 w 26"/>
              <a:gd name="T7" fmla="*/ 0 h 79"/>
              <a:gd name="T8" fmla="*/ 14 w 26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9">
                <a:moveTo>
                  <a:pt x="14" y="4"/>
                </a:moveTo>
                <a:cubicBezTo>
                  <a:pt x="14" y="4"/>
                  <a:pt x="0" y="34"/>
                  <a:pt x="6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14" y="7"/>
                  <a:pt x="14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5896798" y="4900446"/>
            <a:ext cx="43988" cy="135734"/>
          </a:xfrm>
          <a:custGeom>
            <a:avLst/>
            <a:gdLst>
              <a:gd name="T0" fmla="*/ 11 w 25"/>
              <a:gd name="T1" fmla="*/ 4 h 79"/>
              <a:gd name="T2" fmla="*/ 20 w 25"/>
              <a:gd name="T3" fmla="*/ 79 h 79"/>
              <a:gd name="T4" fmla="*/ 0 w 25"/>
              <a:gd name="T5" fmla="*/ 79 h 79"/>
              <a:gd name="T6" fmla="*/ 0 w 25"/>
              <a:gd name="T7" fmla="*/ 0 h 79"/>
              <a:gd name="T8" fmla="*/ 11 w 25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9">
                <a:moveTo>
                  <a:pt x="11" y="4"/>
                </a:moveTo>
                <a:cubicBezTo>
                  <a:pt x="11" y="4"/>
                  <a:pt x="25" y="34"/>
                  <a:pt x="2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1" y="7"/>
                  <a:pt x="11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5417958" y="4777280"/>
            <a:ext cx="360701" cy="268954"/>
          </a:xfrm>
          <a:custGeom>
            <a:avLst/>
            <a:gdLst>
              <a:gd name="T0" fmla="*/ 209 w 209"/>
              <a:gd name="T1" fmla="*/ 0 h 156"/>
              <a:gd name="T2" fmla="*/ 104 w 209"/>
              <a:gd name="T3" fmla="*/ 49 h 156"/>
              <a:gd name="T4" fmla="*/ 0 w 209"/>
              <a:gd name="T5" fmla="*/ 0 h 156"/>
              <a:gd name="T6" fmla="*/ 0 w 209"/>
              <a:gd name="T7" fmla="*/ 120 h 156"/>
              <a:gd name="T8" fmla="*/ 102 w 209"/>
              <a:gd name="T9" fmla="*/ 156 h 156"/>
              <a:gd name="T10" fmla="*/ 102 w 209"/>
              <a:gd name="T11" fmla="*/ 156 h 156"/>
              <a:gd name="T12" fmla="*/ 104 w 209"/>
              <a:gd name="T13" fmla="*/ 156 h 156"/>
              <a:gd name="T14" fmla="*/ 107 w 209"/>
              <a:gd name="T15" fmla="*/ 156 h 156"/>
              <a:gd name="T16" fmla="*/ 107 w 209"/>
              <a:gd name="T17" fmla="*/ 156 h 156"/>
              <a:gd name="T18" fmla="*/ 209 w 209"/>
              <a:gd name="T19" fmla="*/ 120 h 156"/>
              <a:gd name="T20" fmla="*/ 209 w 20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9" h="156">
                <a:moveTo>
                  <a:pt x="209" y="0"/>
                </a:moveTo>
                <a:cubicBezTo>
                  <a:pt x="209" y="1"/>
                  <a:pt x="121" y="41"/>
                  <a:pt x="104" y="49"/>
                </a:cubicBezTo>
                <a:cubicBezTo>
                  <a:pt x="87" y="41"/>
                  <a:pt x="0" y="1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28" y="150"/>
                  <a:pt x="84" y="155"/>
                  <a:pt x="102" y="156"/>
                </a:cubicBezTo>
                <a:cubicBezTo>
                  <a:pt x="102" y="156"/>
                  <a:pt x="102" y="156"/>
                  <a:pt x="102" y="156"/>
                </a:cubicBezTo>
                <a:cubicBezTo>
                  <a:pt x="102" y="156"/>
                  <a:pt x="103" y="156"/>
                  <a:pt x="104" y="156"/>
                </a:cubicBezTo>
                <a:cubicBezTo>
                  <a:pt x="106" y="156"/>
                  <a:pt x="107" y="156"/>
                  <a:pt x="107" y="156"/>
                </a:cubicBezTo>
                <a:cubicBezTo>
                  <a:pt x="107" y="156"/>
                  <a:pt x="107" y="156"/>
                  <a:pt x="107" y="156"/>
                </a:cubicBezTo>
                <a:cubicBezTo>
                  <a:pt x="125" y="155"/>
                  <a:pt x="181" y="150"/>
                  <a:pt x="209" y="120"/>
                </a:cubicBezTo>
                <a:lnTo>
                  <a:pt x="209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2845586"/>
            <a:ext cx="378296" cy="398404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81242" y="2752584"/>
            <a:ext cx="111855" cy="111855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7221459" y="2835532"/>
            <a:ext cx="175951" cy="366984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7066873" y="2835532"/>
            <a:ext cx="188519" cy="361957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7231514" y="2712366"/>
            <a:ext cx="20109" cy="62840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31648" y="2442156"/>
            <a:ext cx="178465" cy="482609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78319" y="2594227"/>
            <a:ext cx="483867" cy="17720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14766" y="2484887"/>
            <a:ext cx="410972" cy="394634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41766" y="2611887"/>
            <a:ext cx="410972" cy="394634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384434" y="2645756"/>
            <a:ext cx="74151" cy="74151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3761" y="2305165"/>
            <a:ext cx="203601" cy="385836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1961" y="2303908"/>
            <a:ext cx="51529" cy="375782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82938" y="4196641"/>
            <a:ext cx="444905" cy="325510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0" name="出自【趣你的PPT】(微信:qunideppt)：最优质的PPT资源库"/>
          <p:cNvSpPr/>
          <p:nvPr/>
        </p:nvSpPr>
        <p:spPr bwMode="auto">
          <a:xfrm>
            <a:off x="6439732" y="4522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442246" y="4529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2" name="出自【趣你的PPT】(微信:qunideppt)：最优质的PPT资源库"/>
          <p:cNvSpPr/>
          <p:nvPr/>
        </p:nvSpPr>
        <p:spPr bwMode="auto">
          <a:xfrm>
            <a:off x="6433448" y="4535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3" name="出自【趣你的PPT】(微信:qunideppt)：最优质的PPT资源库"/>
          <p:cNvSpPr/>
          <p:nvPr/>
        </p:nvSpPr>
        <p:spPr bwMode="auto">
          <a:xfrm>
            <a:off x="6527708" y="4906730"/>
            <a:ext cx="111855" cy="133220"/>
          </a:xfrm>
          <a:custGeom>
            <a:avLst/>
            <a:gdLst>
              <a:gd name="T0" fmla="*/ 45 w 65"/>
              <a:gd name="T1" fmla="*/ 5 h 77"/>
              <a:gd name="T2" fmla="*/ 45 w 65"/>
              <a:gd name="T3" fmla="*/ 28 h 77"/>
              <a:gd name="T4" fmla="*/ 25 w 65"/>
              <a:gd name="T5" fmla="*/ 45 h 77"/>
              <a:gd name="T6" fmla="*/ 1 w 65"/>
              <a:gd name="T7" fmla="*/ 64 h 77"/>
              <a:gd name="T8" fmla="*/ 65 w 65"/>
              <a:gd name="T9" fmla="*/ 77 h 77"/>
              <a:gd name="T10" fmla="*/ 65 w 65"/>
              <a:gd name="T11" fmla="*/ 0 h 77"/>
              <a:gd name="T12" fmla="*/ 45 w 65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77">
                <a:moveTo>
                  <a:pt x="45" y="5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39" y="40"/>
                  <a:pt x="25" y="45"/>
                </a:cubicBezTo>
                <a:cubicBezTo>
                  <a:pt x="12" y="49"/>
                  <a:pt x="0" y="56"/>
                  <a:pt x="1" y="64"/>
                </a:cubicBezTo>
                <a:cubicBezTo>
                  <a:pt x="2" y="71"/>
                  <a:pt x="18" y="77"/>
                  <a:pt x="65" y="77"/>
                </a:cubicBezTo>
                <a:cubicBezTo>
                  <a:pt x="65" y="0"/>
                  <a:pt x="65" y="0"/>
                  <a:pt x="65" y="0"/>
                </a:cubicBezTo>
                <a:lnTo>
                  <a:pt x="45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4" name="出自【趣你的PPT】(微信:qunideppt)：最优质的PPT资源库"/>
          <p:cNvSpPr/>
          <p:nvPr/>
        </p:nvSpPr>
        <p:spPr bwMode="auto">
          <a:xfrm>
            <a:off x="6626994" y="4906730"/>
            <a:ext cx="106828" cy="133220"/>
          </a:xfrm>
          <a:custGeom>
            <a:avLst/>
            <a:gdLst>
              <a:gd name="T0" fmla="*/ 14 w 62"/>
              <a:gd name="T1" fmla="*/ 5 h 77"/>
              <a:gd name="T2" fmla="*/ 14 w 62"/>
              <a:gd name="T3" fmla="*/ 28 h 77"/>
              <a:gd name="T4" fmla="*/ 32 w 62"/>
              <a:gd name="T5" fmla="*/ 45 h 77"/>
              <a:gd name="T6" fmla="*/ 61 w 62"/>
              <a:gd name="T7" fmla="*/ 64 h 77"/>
              <a:gd name="T8" fmla="*/ 0 w 62"/>
              <a:gd name="T9" fmla="*/ 77 h 77"/>
              <a:gd name="T10" fmla="*/ 0 w 62"/>
              <a:gd name="T11" fmla="*/ 0 h 77"/>
              <a:gd name="T12" fmla="*/ 14 w 62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77">
                <a:moveTo>
                  <a:pt x="14" y="5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9" y="40"/>
                  <a:pt x="32" y="45"/>
                </a:cubicBezTo>
                <a:cubicBezTo>
                  <a:pt x="46" y="49"/>
                  <a:pt x="62" y="56"/>
                  <a:pt x="61" y="64"/>
                </a:cubicBezTo>
                <a:cubicBezTo>
                  <a:pt x="60" y="71"/>
                  <a:pt x="34" y="77"/>
                  <a:pt x="0" y="77"/>
                </a:cubicBezTo>
                <a:cubicBezTo>
                  <a:pt x="0" y="0"/>
                  <a:pt x="0" y="0"/>
                  <a:pt x="0" y="0"/>
                </a:cubicBezTo>
                <a:lnTo>
                  <a:pt x="14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5" name="出自【趣你的PPT】(微信:qunideppt)：最优质的PPT资源库"/>
          <p:cNvSpPr/>
          <p:nvPr/>
        </p:nvSpPr>
        <p:spPr bwMode="auto">
          <a:xfrm>
            <a:off x="6566732" y="4649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69246" y="4656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7" name="出自【趣你的PPT】(微信:qunideppt)：最优质的PPT资源库"/>
          <p:cNvSpPr/>
          <p:nvPr/>
        </p:nvSpPr>
        <p:spPr bwMode="auto">
          <a:xfrm>
            <a:off x="6560448" y="4662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66499" y="3999324"/>
            <a:ext cx="339335" cy="309172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9" name="出自【趣你的PPT】(微信:qunideppt)：最优质的PPT资源库"/>
          <p:cNvSpPr/>
          <p:nvPr/>
        </p:nvSpPr>
        <p:spPr bwMode="auto">
          <a:xfrm>
            <a:off x="6854475" y="4284617"/>
            <a:ext cx="72894" cy="15710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0" name="出自【趣你的PPT】(微信:qunideppt)：最优质的PPT资源库"/>
          <p:cNvSpPr/>
          <p:nvPr/>
        </p:nvSpPr>
        <p:spPr bwMode="auto">
          <a:xfrm>
            <a:off x="6824312" y="4332375"/>
            <a:ext cx="103057" cy="212399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1" name="出自【趣你的PPT】(微信:qunideppt)：最优质的PPT资源库"/>
          <p:cNvSpPr/>
          <p:nvPr/>
        </p:nvSpPr>
        <p:spPr bwMode="auto">
          <a:xfrm>
            <a:off x="5882972" y="1953262"/>
            <a:ext cx="414742" cy="379552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59806" y="4059650"/>
            <a:ext cx="505232" cy="418513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3388" y="3226396"/>
            <a:ext cx="648506" cy="756591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144794" y="3447592"/>
            <a:ext cx="280266" cy="550476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67008" y="3517972"/>
            <a:ext cx="458731" cy="458731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6251213" y="3663760"/>
            <a:ext cx="228737" cy="120652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7" name="出自【趣你的PPT】(微信:qunideppt)：最优质的PPT资源库"/>
          <p:cNvSpPr/>
          <p:nvPr/>
        </p:nvSpPr>
        <p:spPr bwMode="auto">
          <a:xfrm>
            <a:off x="6350500" y="4179046"/>
            <a:ext cx="359443" cy="271468"/>
          </a:xfrm>
          <a:custGeom>
            <a:avLst/>
            <a:gdLst>
              <a:gd name="T0" fmla="*/ 146 w 208"/>
              <a:gd name="T1" fmla="*/ 0 h 157"/>
              <a:gd name="T2" fmla="*/ 104 w 208"/>
              <a:gd name="T3" fmla="*/ 15 h 157"/>
              <a:gd name="T4" fmla="*/ 62 w 208"/>
              <a:gd name="T5" fmla="*/ 0 h 157"/>
              <a:gd name="T6" fmla="*/ 0 w 208"/>
              <a:gd name="T7" fmla="*/ 60 h 157"/>
              <a:gd name="T8" fmla="*/ 107 w 208"/>
              <a:gd name="T9" fmla="*/ 157 h 157"/>
              <a:gd name="T10" fmla="*/ 208 w 208"/>
              <a:gd name="T11" fmla="*/ 60 h 157"/>
              <a:gd name="T12" fmla="*/ 146 w 208"/>
              <a:gd name="T13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57">
                <a:moveTo>
                  <a:pt x="146" y="0"/>
                </a:moveTo>
                <a:cubicBezTo>
                  <a:pt x="130" y="0"/>
                  <a:pt x="115" y="6"/>
                  <a:pt x="104" y="15"/>
                </a:cubicBezTo>
                <a:cubicBezTo>
                  <a:pt x="93" y="6"/>
                  <a:pt x="78" y="0"/>
                  <a:pt x="62" y="0"/>
                </a:cubicBezTo>
                <a:cubicBezTo>
                  <a:pt x="28" y="0"/>
                  <a:pt x="0" y="27"/>
                  <a:pt x="0" y="60"/>
                </a:cubicBezTo>
                <a:cubicBezTo>
                  <a:pt x="0" y="98"/>
                  <a:pt x="31" y="157"/>
                  <a:pt x="107" y="157"/>
                </a:cubicBezTo>
                <a:cubicBezTo>
                  <a:pt x="185" y="157"/>
                  <a:pt x="208" y="95"/>
                  <a:pt x="208" y="60"/>
                </a:cubicBezTo>
                <a:cubicBezTo>
                  <a:pt x="208" y="27"/>
                  <a:pt x="180" y="0"/>
                  <a:pt x="146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8" name="出自【趣你的PPT】(微信:qunideppt)：最优质的PPT资源库"/>
          <p:cNvSpPr/>
          <p:nvPr/>
        </p:nvSpPr>
        <p:spPr bwMode="auto">
          <a:xfrm>
            <a:off x="6511370" y="4108666"/>
            <a:ext cx="98030" cy="124423"/>
          </a:xfrm>
          <a:custGeom>
            <a:avLst/>
            <a:gdLst>
              <a:gd name="T0" fmla="*/ 12 w 57"/>
              <a:gd name="T1" fmla="*/ 72 h 72"/>
              <a:gd name="T2" fmla="*/ 27 w 57"/>
              <a:gd name="T3" fmla="*/ 0 h 72"/>
              <a:gd name="T4" fmla="*/ 57 w 57"/>
              <a:gd name="T5" fmla="*/ 6 h 72"/>
              <a:gd name="T6" fmla="*/ 12 w 57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72">
                <a:moveTo>
                  <a:pt x="12" y="72"/>
                </a:moveTo>
                <a:cubicBezTo>
                  <a:pt x="0" y="48"/>
                  <a:pt x="7" y="20"/>
                  <a:pt x="27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29" y="21"/>
                  <a:pt x="12" y="37"/>
                  <a:pt x="12" y="7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5242007" y="2073914"/>
            <a:ext cx="537908" cy="437365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5650465" y="2050036"/>
            <a:ext cx="148302" cy="20360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5312387" y="2189539"/>
            <a:ext cx="407202" cy="266441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80593" y="2423303"/>
            <a:ext cx="235021" cy="412229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3286722"/>
            <a:ext cx="439878" cy="478839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89461" y="2048778"/>
            <a:ext cx="418513" cy="410972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11068" y="3763264"/>
            <a:ext cx="407202" cy="412229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491261" y="3372184"/>
            <a:ext cx="49643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321912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8687" y="3085635"/>
            <a:ext cx="61583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270383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4475" y="3085635"/>
            <a:ext cx="60326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3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075580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62899" y="3085635"/>
            <a:ext cx="62840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020281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8" name="出自【趣你的PPT】(微信:qunideppt)：最优质的PPT资源库"/>
          <p:cNvSpPr/>
          <p:nvPr/>
        </p:nvSpPr>
        <p:spPr bwMode="auto">
          <a:xfrm>
            <a:off x="6511370" y="2874493"/>
            <a:ext cx="456217" cy="145788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57088" y="3006456"/>
            <a:ext cx="633425" cy="413486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4644" y="3460159"/>
            <a:ext cx="148302" cy="258900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360145" y="2572862"/>
            <a:ext cx="297861" cy="36447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933244" y="2956184"/>
            <a:ext cx="451190" cy="452446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83311" y="3539337"/>
            <a:ext cx="509002" cy="385836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4" name="出自【趣你的PPT】(微信:qunideppt)：最优质的PPT资源库"/>
          <p:cNvSpPr/>
          <p:nvPr/>
        </p:nvSpPr>
        <p:spPr bwMode="auto">
          <a:xfrm>
            <a:off x="5705764" y="2973779"/>
            <a:ext cx="169668" cy="126937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5" name="出自【趣你的PPT】(微信:qunideppt)：最优质的PPT资源库"/>
          <p:cNvSpPr/>
          <p:nvPr/>
        </p:nvSpPr>
        <p:spPr bwMode="auto">
          <a:xfrm>
            <a:off x="5781172" y="2941103"/>
            <a:ext cx="46502" cy="57813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17245" y="3999324"/>
            <a:ext cx="178465" cy="247589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888408" y="2729961"/>
            <a:ext cx="223710" cy="245075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69860" y="2400681"/>
            <a:ext cx="338078" cy="486380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649208" y="2331558"/>
            <a:ext cx="194804" cy="172181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0" name="出自【趣你的PPT】(微信:qunideppt)：最优质的PPT资源库"/>
          <p:cNvSpPr/>
          <p:nvPr/>
        </p:nvSpPr>
        <p:spPr bwMode="auto">
          <a:xfrm>
            <a:off x="5593909" y="2434615"/>
            <a:ext cx="85462" cy="5404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1" name="出自【趣你的PPT】(微信:qunideppt)：最优质的PPT资源库"/>
          <p:cNvSpPr/>
          <p:nvPr/>
        </p:nvSpPr>
        <p:spPr bwMode="auto">
          <a:xfrm>
            <a:off x="5539867" y="2442156"/>
            <a:ext cx="115625" cy="70381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73257" y="3359616"/>
            <a:ext cx="353160" cy="125679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3" name="出自【趣你的PPT】(微信:qunideppt)：最优质的PPT资源库"/>
          <p:cNvSpPr/>
          <p:nvPr/>
        </p:nvSpPr>
        <p:spPr bwMode="auto">
          <a:xfrm>
            <a:off x="6936166" y="3683869"/>
            <a:ext cx="194804" cy="25010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4" name="出自【趣你的PPT】(微信:qunideppt)：最优质的PPT资源库"/>
          <p:cNvSpPr/>
          <p:nvPr/>
        </p:nvSpPr>
        <p:spPr bwMode="auto">
          <a:xfrm>
            <a:off x="7046764" y="3675071"/>
            <a:ext cx="94260" cy="65353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5" name="出自【趣你的PPT】(微信:qunideppt)：最优质的PPT资源库"/>
          <p:cNvSpPr/>
          <p:nvPr/>
        </p:nvSpPr>
        <p:spPr bwMode="auto">
          <a:xfrm>
            <a:off x="6973870" y="3726600"/>
            <a:ext cx="129450" cy="179722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72239" y="2703569"/>
            <a:ext cx="175951" cy="128193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>
            <a:off x="5205560" y="3543108"/>
            <a:ext cx="163383" cy="211142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8" name="出自【趣你的PPT】(微信:qunideppt)：最优质的PPT资源库"/>
          <p:cNvSpPr/>
          <p:nvPr/>
        </p:nvSpPr>
        <p:spPr bwMode="auto">
          <a:xfrm>
            <a:off x="5195506" y="3535567"/>
            <a:ext cx="80435" cy="55299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9" name="出自【趣你的PPT】(微信:qunideppt)：最优质的PPT资源库"/>
          <p:cNvSpPr/>
          <p:nvPr/>
        </p:nvSpPr>
        <p:spPr bwMode="auto">
          <a:xfrm>
            <a:off x="5228182" y="3580812"/>
            <a:ext cx="110598" cy="152073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82633" y="4850175"/>
            <a:ext cx="173438" cy="189776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>
            <a:off x="6072748" y="3599663"/>
            <a:ext cx="50272" cy="47758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>
            <a:off x="6061437" y="3455132"/>
            <a:ext cx="46502" cy="155843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3" name="出自【趣你的PPT】(微信:qunideppt)：最优质的PPT资源库"/>
          <p:cNvSpPr/>
          <p:nvPr/>
        </p:nvSpPr>
        <p:spPr bwMode="auto">
          <a:xfrm>
            <a:off x="6094114" y="3480268"/>
            <a:ext cx="100544" cy="134477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4" name="出自【趣你的PPT】(微信:qunideppt)：最优质的PPT资源库"/>
          <p:cNvSpPr/>
          <p:nvPr/>
        </p:nvSpPr>
        <p:spPr bwMode="auto">
          <a:xfrm>
            <a:off x="6085316" y="3636111"/>
            <a:ext cx="12568" cy="2513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045099" y="2362977"/>
            <a:ext cx="174695" cy="187263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6" name="出自【趣你的PPT】(微信:qunideppt)：最优质的PPT资源库"/>
          <p:cNvSpPr/>
          <p:nvPr/>
        </p:nvSpPr>
        <p:spPr>
          <a:xfrm>
            <a:off x="834495" y="200228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7" name="出自【趣你的PPT】(微信:qunideppt)：最优质的PPT资源库"/>
          <p:cNvSpPr txBox="1"/>
          <p:nvPr/>
        </p:nvSpPr>
        <p:spPr>
          <a:xfrm>
            <a:off x="1486739" y="2068830"/>
            <a:ext cx="2863883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“双线式”培养模式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出自【趣你的PPT】(微信:qunideppt)：最优质的PPT资源库"/>
          <p:cNvSpPr/>
          <p:nvPr/>
        </p:nvSpPr>
        <p:spPr>
          <a:xfrm>
            <a:off x="10713522" y="200088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0" name="出自【趣你的PPT】(微信:qunideppt)：最优质的PPT资源库"/>
          <p:cNvSpPr txBox="1"/>
          <p:nvPr/>
        </p:nvSpPr>
        <p:spPr>
          <a:xfrm>
            <a:off x="7798435" y="2477135"/>
            <a:ext cx="2936240" cy="8001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校级卓越</a:t>
            </a: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工程师</a:t>
            </a:r>
            <a:endParaRPr lang="zh-CN" altLang="en-US" sz="20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培养专业</a:t>
            </a:r>
            <a:endParaRPr lang="zh-CN" altLang="en-US" sz="20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出自【趣你的PPT】(微信:qunideppt)：最优质的PPT资源库"/>
          <p:cNvSpPr/>
          <p:nvPr/>
        </p:nvSpPr>
        <p:spPr>
          <a:xfrm>
            <a:off x="834495" y="3537374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3" name="出自【趣你的PPT】(微信:qunideppt)：最优质的PPT资源库"/>
          <p:cNvSpPr txBox="1"/>
          <p:nvPr/>
        </p:nvSpPr>
        <p:spPr>
          <a:xfrm>
            <a:off x="1732280" y="3603490"/>
            <a:ext cx="2167255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模块化课程体系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出自【趣你的PPT】(微信:qunideppt)：最优质的PPT资源库"/>
          <p:cNvSpPr/>
          <p:nvPr/>
        </p:nvSpPr>
        <p:spPr>
          <a:xfrm>
            <a:off x="10713522" y="3535965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6" name="出自【趣你的PPT】(微信:qunideppt)：最优质的PPT资源库"/>
          <p:cNvSpPr txBox="1"/>
          <p:nvPr/>
        </p:nvSpPr>
        <p:spPr>
          <a:xfrm>
            <a:off x="8327830" y="3526155"/>
            <a:ext cx="2023110" cy="8858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积极开展各种专业技能比赛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8" name="出自【趣你的PPT】(微信:qunideppt)：最优质的PPT资源库"/>
          <p:cNvSpPr/>
          <p:nvPr/>
        </p:nvSpPr>
        <p:spPr>
          <a:xfrm>
            <a:off x="834495" y="507245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9" name="出自【趣你的PPT】(微信:qunideppt)：最优质的PPT资源库"/>
          <p:cNvSpPr txBox="1"/>
          <p:nvPr/>
        </p:nvSpPr>
        <p:spPr>
          <a:xfrm>
            <a:off x="1770780" y="5155730"/>
            <a:ext cx="2996157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校企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合作</a:t>
            </a:r>
            <a:r>
              <a:rPr lang="en-US" altLang="zh-CN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注重实践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>
          <a:xfrm>
            <a:off x="10713522" y="507232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2" name="出自【趣你的PPT】(微信:qunideppt)：最优质的PPT资源库"/>
          <p:cNvSpPr txBox="1"/>
          <p:nvPr/>
        </p:nvSpPr>
        <p:spPr>
          <a:xfrm>
            <a:off x="8393237" y="5005705"/>
            <a:ext cx="2017463" cy="8863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开设</a:t>
            </a:r>
            <a:r>
              <a: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前沿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课程</a:t>
            </a:r>
            <a:r>
              <a:rPr lang="en-US" altLang="zh-CN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拓宽学生视野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出自【趣你的PPT】(微信:qunideppt)：最优质的PPT资源库"/>
          <p:cNvSpPr txBox="1"/>
          <p:nvPr/>
        </p:nvSpPr>
        <p:spPr>
          <a:xfrm>
            <a:off x="718051" y="15051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专业特色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632313" y="2672579"/>
            <a:ext cx="2804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主线</a:t>
            </a:r>
            <a:r>
              <a:rPr lang="en-US" altLang="zh-CN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交通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规划与</a:t>
            </a:r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控制</a:t>
            </a:r>
            <a:endParaRPr lang="en-US" altLang="zh-CN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辅线</a:t>
            </a:r>
            <a:r>
              <a:rPr lang="en-US" altLang="zh-CN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交通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基础设施</a:t>
            </a:r>
            <a:r>
              <a:rPr lang="zh-CN" altLang="en-US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</a:t>
            </a:r>
            <a:endParaRPr lang="zh-CN" altLang="en-US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1" name="出自【趣你的PPT】(微信:qunideppt)：最优质的PPT资源库"/>
          <p:cNvSpPr txBox="1"/>
          <p:nvPr/>
        </p:nvSpPr>
        <p:spPr>
          <a:xfrm>
            <a:off x="8285480" y="1967230"/>
            <a:ext cx="2146300" cy="442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省级一流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专业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666616" y="15051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师资力量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0" name="AutoShape 11"/>
          <p:cNvSpPr/>
          <p:nvPr/>
        </p:nvSpPr>
        <p:spPr>
          <a:xfrm>
            <a:off x="395605" y="1756410"/>
            <a:ext cx="10815320" cy="3803650"/>
          </a:xfrm>
          <a:prstGeom prst="roundRect">
            <a:avLst>
              <a:gd name="adj" fmla="val 6968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lIns="270000" anchor="ctr"/>
          <a:lstStyle/>
          <a:p>
            <a:pPr algn="l"/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1" name="Text Box 19"/>
          <p:cNvSpPr txBox="1"/>
          <p:nvPr/>
        </p:nvSpPr>
        <p:spPr>
          <a:xfrm>
            <a:off x="428625" y="2016760"/>
            <a:ext cx="1054290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拥有专职教师</a:t>
            </a:r>
            <a:r>
              <a:rPr lang="en-US" altLang="zh-CN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，其中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教授</a:t>
            </a:r>
            <a:r>
              <a:rPr lang="en-US" altLang="zh-CN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副教授</a:t>
            </a:r>
            <a:r>
              <a:rPr lang="en-US" altLang="zh-CN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，高级工程师    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</a:pPr>
            <a:r>
              <a:rPr lang="en-US" altLang="zh-CN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2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，博士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硕士生导师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教师队伍实践经验丰富，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专任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教师均有企业或服务地方工作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经历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00" b="1" dirty="0">
              <a:solidFill>
                <a:srgbClr val="0033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81" name="圆角矩形 10"/>
          <p:cNvSpPr/>
          <p:nvPr/>
        </p:nvSpPr>
        <p:spPr>
          <a:xfrm>
            <a:off x="890905" y="2292350"/>
            <a:ext cx="207010" cy="16383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圆角矩形 10"/>
          <p:cNvSpPr/>
          <p:nvPr/>
        </p:nvSpPr>
        <p:spPr>
          <a:xfrm>
            <a:off x="890905" y="3596640"/>
            <a:ext cx="207010" cy="16383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圆角矩形 10"/>
          <p:cNvSpPr/>
          <p:nvPr/>
        </p:nvSpPr>
        <p:spPr>
          <a:xfrm>
            <a:off x="890905" y="4225290"/>
            <a:ext cx="207010" cy="16383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539616" y="15051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人才培养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6" name="AutoShape 11"/>
          <p:cNvSpPr/>
          <p:nvPr/>
        </p:nvSpPr>
        <p:spPr>
          <a:xfrm>
            <a:off x="539750" y="2245995"/>
            <a:ext cx="11150600" cy="4145280"/>
          </a:xfrm>
          <a:prstGeom prst="roundRect">
            <a:avLst>
              <a:gd name="adj" fmla="val 6968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lIns="270000" anchor="ctr"/>
          <a:lstStyle/>
          <a:p>
            <a:pPr algn="l"/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Rectangle 17"/>
          <p:cNvSpPr/>
          <p:nvPr/>
        </p:nvSpPr>
        <p:spPr>
          <a:xfrm>
            <a:off x="833120" y="2297248"/>
            <a:ext cx="10434955" cy="397031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0" algn="l">
              <a:lnSpc>
                <a:spcPct val="150000"/>
              </a:lnSpc>
              <a:buClr>
                <a:srgbClr val="FF3300"/>
              </a:buClr>
              <a:buNone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本专业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掌握交通工程基础理论与技术，具备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交通运输系统分析与规划、交通设计、智能交通管理与控制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、以及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交通基础设施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设计与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建造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方面的专业知识及能力，能够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从事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交通工程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领域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的规划、设计、施工、运营与管理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的复合型、应用型本科人才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FF3300"/>
              </a:buClr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学生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毕业就业5年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左右能够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独立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进行交通工程项目的规划、设计与建造，能够成为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项目的技术骨干，能够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胜任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技术负责人、项目经理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等岗位工作，并具备取得相应职业资格和专业技术职称的能力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271" name="AutoShape 12"/>
          <p:cNvSpPr/>
          <p:nvPr/>
        </p:nvSpPr>
        <p:spPr>
          <a:xfrm>
            <a:off x="539433" y="1241425"/>
            <a:ext cx="2303462" cy="517525"/>
          </a:xfrm>
          <a:prstGeom prst="roundRect">
            <a:avLst>
              <a:gd name="adj" fmla="val 50000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indent="0" algn="l" latinLnBrk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培养目标</a:t>
            </a:r>
            <a:endParaRPr lang="zh-CN" altLang="en-US" sz="2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81" name="圆角矩形 10"/>
          <p:cNvSpPr/>
          <p:nvPr/>
        </p:nvSpPr>
        <p:spPr>
          <a:xfrm>
            <a:off x="833120" y="140779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  <p:bldLst>
      <p:bldP spid="1126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646296" y="12765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人才培养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792" name="Oval 3"/>
          <p:cNvSpPr/>
          <p:nvPr/>
        </p:nvSpPr>
        <p:spPr>
          <a:xfrm>
            <a:off x="6757988" y="2065338"/>
            <a:ext cx="2971800" cy="2971800"/>
          </a:xfrm>
          <a:prstGeom prst="ellipse">
            <a:avLst/>
          </a:prstGeom>
          <a:noFill/>
          <a:ln w="38100" cap="flat" cmpd="sng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793" name="Oval 4"/>
          <p:cNvSpPr/>
          <p:nvPr/>
        </p:nvSpPr>
        <p:spPr>
          <a:xfrm>
            <a:off x="2397125" y="2065338"/>
            <a:ext cx="2971800" cy="2971800"/>
          </a:xfrm>
          <a:prstGeom prst="ellipse">
            <a:avLst/>
          </a:prstGeom>
          <a:noFill/>
          <a:ln w="38100" cap="flat" cmpd="sng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6795" name="Group 15"/>
          <p:cNvGrpSpPr/>
          <p:nvPr/>
        </p:nvGrpSpPr>
        <p:grpSpPr>
          <a:xfrm>
            <a:off x="2822575" y="1676400"/>
            <a:ext cx="1000125" cy="977900"/>
            <a:chOff x="480" y="1200"/>
            <a:chExt cx="1042" cy="1019"/>
          </a:xfrm>
        </p:grpSpPr>
        <p:grpSp>
          <p:nvGrpSpPr>
            <p:cNvPr id="14340" name="Group 1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41" name="Picture 1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42" name="Oval 1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0504D"/>
                  </a:gs>
                  <a:gs pos="50000">
                    <a:srgbClr val="592524"/>
                  </a:gs>
                  <a:gs pos="100000">
                    <a:srgbClr val="C0504D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43" name="Picture 1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00" name="Text Box 30"/>
          <p:cNvSpPr txBox="1"/>
          <p:nvPr/>
        </p:nvSpPr>
        <p:spPr>
          <a:xfrm>
            <a:off x="2851150" y="1748790"/>
            <a:ext cx="936625" cy="83099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02" name="Group 45"/>
          <p:cNvGrpSpPr/>
          <p:nvPr/>
        </p:nvGrpSpPr>
        <p:grpSpPr>
          <a:xfrm>
            <a:off x="8335963" y="1706563"/>
            <a:ext cx="1000125" cy="977900"/>
            <a:chOff x="480" y="1200"/>
            <a:chExt cx="1042" cy="1019"/>
          </a:xfrm>
        </p:grpSpPr>
        <p:grpSp>
          <p:nvGrpSpPr>
            <p:cNvPr id="14346" name="Group 4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47" name="Picture 4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48" name="Oval 4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800080"/>
                  </a:gs>
                  <a:gs pos="50000">
                    <a:srgbClr val="450045"/>
                  </a:gs>
                  <a:gs pos="100000">
                    <a:srgbClr val="800080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49" name="Picture 4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07" name="Text Box 50"/>
          <p:cNvSpPr txBox="1"/>
          <p:nvPr/>
        </p:nvSpPr>
        <p:spPr>
          <a:xfrm>
            <a:off x="8328025" y="1821180"/>
            <a:ext cx="106045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08" name="Group 15"/>
          <p:cNvGrpSpPr/>
          <p:nvPr/>
        </p:nvGrpSpPr>
        <p:grpSpPr>
          <a:xfrm>
            <a:off x="2822575" y="4429125"/>
            <a:ext cx="1000125" cy="977900"/>
            <a:chOff x="480" y="1200"/>
            <a:chExt cx="1042" cy="1019"/>
          </a:xfrm>
        </p:grpSpPr>
        <p:grpSp>
          <p:nvGrpSpPr>
            <p:cNvPr id="14352" name="Group 1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53" name="Picture 1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54" name="Oval 1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0504D"/>
                  </a:gs>
                  <a:gs pos="50000">
                    <a:srgbClr val="6C2D2B"/>
                  </a:gs>
                  <a:gs pos="100000">
                    <a:srgbClr val="C0504D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55" name="Picture 1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13" name="Text Box 30"/>
          <p:cNvSpPr txBox="1"/>
          <p:nvPr/>
        </p:nvSpPr>
        <p:spPr>
          <a:xfrm>
            <a:off x="2848610" y="4501515"/>
            <a:ext cx="936625" cy="83099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建造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14" name="Group 15"/>
          <p:cNvGrpSpPr/>
          <p:nvPr/>
        </p:nvGrpSpPr>
        <p:grpSpPr>
          <a:xfrm>
            <a:off x="1917700" y="3133725"/>
            <a:ext cx="1000125" cy="977900"/>
            <a:chOff x="480" y="1200"/>
            <a:chExt cx="1042" cy="1019"/>
          </a:xfrm>
        </p:grpSpPr>
        <p:grpSp>
          <p:nvGrpSpPr>
            <p:cNvPr id="14358" name="Group 1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59" name="Picture 1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60" name="Oval 1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0504D"/>
                  </a:gs>
                  <a:gs pos="50000">
                    <a:srgbClr val="6C2D2B"/>
                  </a:gs>
                  <a:gs pos="100000">
                    <a:srgbClr val="C0504D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61" name="Picture 1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19" name="Text Box 30"/>
          <p:cNvSpPr txBox="1"/>
          <p:nvPr/>
        </p:nvSpPr>
        <p:spPr>
          <a:xfrm>
            <a:off x="1974215" y="3208020"/>
            <a:ext cx="936625" cy="83099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20" name="Group 45"/>
          <p:cNvGrpSpPr/>
          <p:nvPr/>
        </p:nvGrpSpPr>
        <p:grpSpPr>
          <a:xfrm>
            <a:off x="8335963" y="4316413"/>
            <a:ext cx="1000125" cy="977900"/>
            <a:chOff x="480" y="1200"/>
            <a:chExt cx="1042" cy="1019"/>
          </a:xfrm>
        </p:grpSpPr>
        <p:grpSp>
          <p:nvGrpSpPr>
            <p:cNvPr id="14364" name="Group 4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65" name="Picture 4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66" name="Oval 4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800080"/>
                  </a:gs>
                  <a:gs pos="50000">
                    <a:srgbClr val="450045"/>
                  </a:gs>
                  <a:gs pos="100000">
                    <a:srgbClr val="800080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67" name="Picture 4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25" name="Text Box 50"/>
          <p:cNvSpPr txBox="1"/>
          <p:nvPr/>
        </p:nvSpPr>
        <p:spPr>
          <a:xfrm>
            <a:off x="8328025" y="4437063"/>
            <a:ext cx="106045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26" name="Group 45"/>
          <p:cNvGrpSpPr/>
          <p:nvPr/>
        </p:nvGrpSpPr>
        <p:grpSpPr>
          <a:xfrm>
            <a:off x="9183688" y="3078163"/>
            <a:ext cx="1000125" cy="977900"/>
            <a:chOff x="480" y="1200"/>
            <a:chExt cx="1042" cy="1019"/>
          </a:xfrm>
        </p:grpSpPr>
        <p:grpSp>
          <p:nvGrpSpPr>
            <p:cNvPr id="14370" name="Group 4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71" name="Picture 4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72" name="Oval 48"/>
              <p:cNvSpPr/>
              <p:nvPr/>
            </p:nvSpPr>
            <p:spPr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800080"/>
                  </a:gs>
                  <a:gs pos="50000">
                    <a:srgbClr val="450045"/>
                  </a:gs>
                  <a:gs pos="100000">
                    <a:srgbClr val="800080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lstStyle/>
              <a:p>
                <a:endPara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4373" name="Picture 4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6831" name="Text Box 50"/>
          <p:cNvSpPr txBox="1"/>
          <p:nvPr/>
        </p:nvSpPr>
        <p:spPr>
          <a:xfrm>
            <a:off x="9191625" y="3213100"/>
            <a:ext cx="106045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833" name="Group 45"/>
          <p:cNvGrpSpPr/>
          <p:nvPr/>
        </p:nvGrpSpPr>
        <p:grpSpPr>
          <a:xfrm>
            <a:off x="6102350" y="2847975"/>
            <a:ext cx="1676400" cy="1403350"/>
            <a:chOff x="480" y="336"/>
            <a:chExt cx="1486" cy="884"/>
          </a:xfrm>
        </p:grpSpPr>
        <p:sp>
          <p:nvSpPr>
            <p:cNvPr id="14376" name="AutoShape 46"/>
            <p:cNvSpPr/>
            <p:nvPr/>
          </p:nvSpPr>
          <p:spPr>
            <a:xfrm>
              <a:off x="480" y="336"/>
              <a:ext cx="1486" cy="884"/>
            </a:xfrm>
            <a:prstGeom prst="homePlate">
              <a:avLst>
                <a:gd name="adj" fmla="val 42017"/>
              </a:avLst>
            </a:prstGeom>
            <a:gradFill rotWithShape="1">
              <a:gsLst>
                <a:gs pos="0">
                  <a:srgbClr val="CB96CB"/>
                </a:gs>
                <a:gs pos="100000">
                  <a:srgbClr val="800080"/>
                </a:gs>
              </a:gsLst>
              <a:lin ang="18900000" scaled="1"/>
              <a:tileRect/>
            </a:gradFill>
            <a:ln w="2540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53882" dir="2699999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77" name="AutoShape 47"/>
            <p:cNvSpPr/>
            <p:nvPr/>
          </p:nvSpPr>
          <p:spPr>
            <a:xfrm>
              <a:off x="529" y="371"/>
              <a:ext cx="1375" cy="811"/>
            </a:xfrm>
            <a:prstGeom prst="homePlate">
              <a:avLst>
                <a:gd name="adj" fmla="val 42378"/>
              </a:avLst>
            </a:prstGeom>
            <a:gradFill rotWithShape="1">
              <a:gsLst>
                <a:gs pos="0">
                  <a:srgbClr val="590059"/>
                </a:gs>
                <a:gs pos="100000">
                  <a:srgbClr val="800080"/>
                </a:gs>
              </a:gsLst>
              <a:lin ang="18900000" scaled="1"/>
              <a:tileRect/>
            </a:gradFill>
            <a:ln w="1270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53882" dir="2699999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6836" name="Group 48"/>
          <p:cNvGrpSpPr/>
          <p:nvPr/>
        </p:nvGrpSpPr>
        <p:grpSpPr>
          <a:xfrm flipH="1">
            <a:off x="4378325" y="2865438"/>
            <a:ext cx="1676400" cy="1403350"/>
            <a:chOff x="480" y="336"/>
            <a:chExt cx="1486" cy="884"/>
          </a:xfrm>
        </p:grpSpPr>
        <p:sp>
          <p:nvSpPr>
            <p:cNvPr id="14379" name="AutoShape 49"/>
            <p:cNvSpPr/>
            <p:nvPr/>
          </p:nvSpPr>
          <p:spPr>
            <a:xfrm>
              <a:off x="480" y="336"/>
              <a:ext cx="1486" cy="884"/>
            </a:xfrm>
            <a:prstGeom prst="homePlate">
              <a:avLst>
                <a:gd name="adj" fmla="val 42017"/>
              </a:avLst>
            </a:prstGeom>
            <a:gradFill rotWithShape="1">
              <a:gsLst>
                <a:gs pos="0">
                  <a:srgbClr val="C0504D"/>
                </a:gs>
                <a:gs pos="100000">
                  <a:srgbClr val="DFA6A4"/>
                </a:gs>
              </a:gsLst>
              <a:lin ang="2700000" scaled="1"/>
              <a:tileRect/>
            </a:gradFill>
            <a:ln w="2540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53882" dir="2699999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80" name="AutoShape 50"/>
            <p:cNvSpPr/>
            <p:nvPr/>
          </p:nvSpPr>
          <p:spPr>
            <a:xfrm>
              <a:off x="529" y="371"/>
              <a:ext cx="1375" cy="811"/>
            </a:xfrm>
            <a:prstGeom prst="homePlate">
              <a:avLst>
                <a:gd name="adj" fmla="val 42378"/>
              </a:avLst>
            </a:prstGeom>
            <a:gradFill rotWithShape="1">
              <a:gsLst>
                <a:gs pos="0">
                  <a:srgbClr val="C0504D"/>
                </a:gs>
                <a:gs pos="100000">
                  <a:srgbClr val="803533"/>
                </a:gs>
              </a:gsLst>
              <a:lin ang="2700000" scaled="1"/>
              <a:tileRect/>
            </a:gradFill>
            <a:ln w="1270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53882" dir="2699999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16839" name="Text Box 8"/>
          <p:cNvSpPr txBox="1"/>
          <p:nvPr/>
        </p:nvSpPr>
        <p:spPr>
          <a:xfrm>
            <a:off x="4485640" y="3342005"/>
            <a:ext cx="1476375" cy="460375"/>
          </a:xfrm>
          <a:prstGeom prst="rect">
            <a:avLst/>
          </a:prstGeom>
          <a:noFill/>
          <a:ln w="9525">
            <a:noFill/>
          </a:ln>
          <a:effectLst>
            <a:outerShdw dist="17961" dir="2699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专业能力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840" name="Text Box 8"/>
          <p:cNvSpPr txBox="1"/>
          <p:nvPr/>
        </p:nvSpPr>
        <p:spPr>
          <a:xfrm>
            <a:off x="6200775" y="3342005"/>
            <a:ext cx="1478915" cy="460375"/>
          </a:xfrm>
          <a:prstGeom prst="rect">
            <a:avLst/>
          </a:prstGeom>
          <a:noFill/>
          <a:ln w="9525">
            <a:noFill/>
          </a:ln>
          <a:effectLst>
            <a:outerShdw dist="17961" dir="2699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其他能力</a:t>
            </a:r>
            <a:endParaRPr lang="zh-CN" altLang="en-US" sz="24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846" name="Rectangle 5"/>
          <p:cNvSpPr/>
          <p:nvPr/>
        </p:nvSpPr>
        <p:spPr>
          <a:xfrm>
            <a:off x="4799648" y="856615"/>
            <a:ext cx="2592387" cy="1137285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zh-CN" altLang="en-US" sz="2800" b="1" dirty="0" smtClean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交通工程</a:t>
            </a:r>
            <a:r>
              <a:rPr lang="zh-CN" altLang="en-US" sz="2800" b="1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专业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 eaLnBrk="0" hangingPunct="0"/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核心能力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6849" name="文本框 116848"/>
          <p:cNvSpPr txBox="1"/>
          <p:nvPr/>
        </p:nvSpPr>
        <p:spPr>
          <a:xfrm>
            <a:off x="3651250" y="5640705"/>
            <a:ext cx="5283835" cy="521970"/>
          </a:xfrm>
          <a:prstGeom prst="rect">
            <a:avLst/>
          </a:prstGeom>
          <a:noFill/>
          <a:ln w="44450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66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立足合肥，服务安徽，面向全国</a:t>
            </a:r>
            <a:endParaRPr lang="zh-CN" altLang="en-US" sz="2800" b="1" dirty="0">
              <a:solidFill>
                <a:srgbClr val="66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656456" y="13908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办学成果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38" name="Rectangle 2"/>
          <p:cNvSpPr>
            <a:spLocks noGrp="1"/>
          </p:cNvSpPr>
          <p:nvPr/>
        </p:nvSpPr>
        <p:spPr>
          <a:xfrm>
            <a:off x="455295" y="857250"/>
            <a:ext cx="6014720" cy="59315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240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安徽省一流专业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合肥学院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卓越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工程师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计划培养专业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承担国家、省级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科研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，院级基金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项；       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近三年发表学术论文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篇；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承担省部级教研项目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院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级教学研 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究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项目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项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，近三年发表教研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论文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篇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国家级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、省级学科竞赛获奖</a:t>
            </a:r>
            <a:r>
              <a:rPr 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项；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部分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毕业生考取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长安大学、合肥工业大学 、西南交通大学、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兰州交通大学、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长沙理工大学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重庆交通大学等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硕士研究生。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 descr="第二届安徽省结构设计大赛获奖证书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8425" y="3831590"/>
            <a:ext cx="3009900" cy="2188845"/>
          </a:xfrm>
          <a:prstGeom prst="rect">
            <a:avLst/>
          </a:prstGeom>
        </p:spPr>
      </p:pic>
      <p:sp>
        <p:nvSpPr>
          <p:cNvPr id="3081" name="圆角矩形 10"/>
          <p:cNvSpPr/>
          <p:nvPr/>
        </p:nvSpPr>
        <p:spPr>
          <a:xfrm>
            <a:off x="347345" y="102679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圆角矩形 10"/>
          <p:cNvSpPr/>
          <p:nvPr/>
        </p:nvSpPr>
        <p:spPr>
          <a:xfrm>
            <a:off x="347345" y="152463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7" name="圆角矩形 10"/>
          <p:cNvSpPr/>
          <p:nvPr/>
        </p:nvSpPr>
        <p:spPr>
          <a:xfrm>
            <a:off x="347345" y="2092960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圆角矩形 10"/>
          <p:cNvSpPr/>
          <p:nvPr/>
        </p:nvSpPr>
        <p:spPr>
          <a:xfrm>
            <a:off x="347345" y="3015550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圆角矩形 10"/>
          <p:cNvSpPr/>
          <p:nvPr/>
        </p:nvSpPr>
        <p:spPr>
          <a:xfrm>
            <a:off x="347240" y="453489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圆角矩形 10"/>
          <p:cNvSpPr/>
          <p:nvPr/>
        </p:nvSpPr>
        <p:spPr>
          <a:xfrm>
            <a:off x="347345" y="509460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 descr="C:\Users\hanzf\Desktop\20160827100617047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666" y="3400721"/>
            <a:ext cx="2304422" cy="325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 descr="IMG_20210508_073501"/>
          <p:cNvPicPr>
            <a:picLocks noChangeAspect="1"/>
          </p:cNvPicPr>
          <p:nvPr/>
        </p:nvPicPr>
        <p:blipFill>
          <a:blip r:embed="rId4"/>
          <a:srcRect t="3894" b="3894"/>
          <a:stretch>
            <a:fillRect/>
          </a:stretch>
        </p:blipFill>
        <p:spPr>
          <a:xfrm>
            <a:off x="9308465" y="1358265"/>
            <a:ext cx="2776855" cy="1920875"/>
          </a:xfrm>
          <a:prstGeom prst="rect">
            <a:avLst/>
          </a:prstGeom>
        </p:spPr>
      </p:pic>
      <p:pic>
        <p:nvPicPr>
          <p:cNvPr id="18" name="图片 17" descr="第1届 安徽交通科技大赛 第1组"/>
          <p:cNvPicPr>
            <a:picLocks noChangeAspect="1"/>
          </p:cNvPicPr>
          <p:nvPr/>
        </p:nvPicPr>
        <p:blipFill>
          <a:blip r:embed="rId5"/>
          <a:srcRect r="800"/>
          <a:stretch>
            <a:fillRect/>
          </a:stretch>
        </p:blipFill>
        <p:spPr>
          <a:xfrm>
            <a:off x="6459220" y="1337945"/>
            <a:ext cx="2755900" cy="191833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656456" y="12765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实践条件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11"/>
          <p:cNvSpPr/>
          <p:nvPr/>
        </p:nvSpPr>
        <p:spPr>
          <a:xfrm>
            <a:off x="446405" y="1073730"/>
            <a:ext cx="7272655" cy="2668905"/>
          </a:xfrm>
          <a:prstGeom prst="roundRect">
            <a:avLst>
              <a:gd name="adj" fmla="val 6968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lIns="270000" anchor="ctr"/>
          <a:lstStyle/>
          <a:p>
            <a:pPr algn="l">
              <a:buFont typeface="Wingdings" panose="05000000000000000000" pitchFamily="2" charset="2"/>
            </a:pP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Text Box 29"/>
          <p:cNvSpPr txBox="1"/>
          <p:nvPr/>
        </p:nvSpPr>
        <p:spPr>
          <a:xfrm>
            <a:off x="164470" y="1312455"/>
            <a:ext cx="7113905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本专业拥有较完善的实践教学体系，现建有各类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实验室</a:t>
            </a:r>
            <a:r>
              <a:rPr lang="en-US" altLang="zh-CN" sz="2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</a:t>
            </a:r>
            <a:r>
              <a:rPr lang="zh-CN" altLang="en-US" sz="2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，实验室面积约</a:t>
            </a:r>
            <a:r>
              <a:rPr lang="en-US" altLang="zh-CN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3000</a:t>
            </a:r>
            <a:r>
              <a:rPr lang="zh-CN" altLang="en-US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平方米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，教学实验仪器设备总值</a:t>
            </a:r>
            <a:r>
              <a:rPr lang="en-US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2500</a:t>
            </a:r>
            <a:r>
              <a:rPr lang="zh-CN" altLang="en-US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多万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元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b="1" dirty="0"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485" name="Picture 9" descr="DSC007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25" y="3933770"/>
            <a:ext cx="2962275" cy="2400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220" y="4006160"/>
            <a:ext cx="3748405" cy="21088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100" y="1230530"/>
            <a:ext cx="481965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出自【趣你的PPT】(微信:qunideppt)：最优质的PPT资源库"/>
          <p:cNvSpPr txBox="1"/>
          <p:nvPr/>
        </p:nvSpPr>
        <p:spPr>
          <a:xfrm>
            <a:off x="688646" y="13908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实践条件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3557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516" y="3128706"/>
            <a:ext cx="3909060" cy="2931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372" y="3138332"/>
            <a:ext cx="3734708" cy="29215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828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04" y="3115489"/>
            <a:ext cx="3923665" cy="30549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11"/>
          <p:cNvSpPr/>
          <p:nvPr/>
        </p:nvSpPr>
        <p:spPr>
          <a:xfrm>
            <a:off x="1290595" y="1082536"/>
            <a:ext cx="9739958" cy="1495989"/>
          </a:xfrm>
          <a:prstGeom prst="roundRect">
            <a:avLst>
              <a:gd name="adj" fmla="val 6968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lIns="270000" anchor="ctr"/>
          <a:lstStyle/>
          <a:p>
            <a:pPr algn="l">
              <a:buFont typeface="Wingdings" panose="05000000000000000000" pitchFamily="2" charset="2"/>
            </a:pP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Text Box 29"/>
          <p:cNvSpPr txBox="1"/>
          <p:nvPr/>
        </p:nvSpPr>
        <p:spPr>
          <a:xfrm>
            <a:off x="1550210" y="1097280"/>
            <a:ext cx="10317714" cy="1337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与部分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在皖央企、省属国有企业、大型民营企业达成实习基地协议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endParaRPr lang="zh-CN" altLang="en-US" sz="6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544830" indent="-457200" algn="just">
              <a:lnSpc>
                <a:spcPct val="150000"/>
              </a:lnSpc>
              <a:buClr>
                <a:srgbClr val="FF0000"/>
              </a:buClr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实习基地能够满足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00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名学生实习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需要。</a:t>
            </a:r>
            <a:r>
              <a:rPr lang="zh-CN" altLang="en-US" sz="2400" b="1" dirty="0"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2400" b="1" dirty="0"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81" name="圆角矩形 10"/>
          <p:cNvSpPr/>
          <p:nvPr/>
        </p:nvSpPr>
        <p:spPr>
          <a:xfrm>
            <a:off x="1467660" y="133921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" name="圆角矩形 10"/>
          <p:cNvSpPr/>
          <p:nvPr/>
        </p:nvSpPr>
        <p:spPr>
          <a:xfrm>
            <a:off x="1467660" y="2079670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出自【趣你的PPT】(微信:qunideppt)：最优质的PPT资源库"/>
          <p:cNvSpPr txBox="1"/>
          <p:nvPr/>
        </p:nvSpPr>
        <p:spPr>
          <a:xfrm>
            <a:off x="612006" y="150518"/>
            <a:ext cx="2094621" cy="5400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就业情况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11"/>
          <p:cNvSpPr/>
          <p:nvPr/>
        </p:nvSpPr>
        <p:spPr>
          <a:xfrm>
            <a:off x="406667" y="931045"/>
            <a:ext cx="6409690" cy="1700852"/>
          </a:xfrm>
          <a:prstGeom prst="roundRect">
            <a:avLst>
              <a:gd name="adj" fmla="val 6968"/>
            </a:avLst>
          </a:prstGeom>
          <a:solidFill>
            <a:schemeClr val="bg1">
              <a:alpha val="59999"/>
            </a:schemeClr>
          </a:solidFill>
          <a:ln w="9525" cap="flat" cmpd="sng">
            <a:solidFill>
              <a:srgbClr val="759FBB"/>
            </a:solidFill>
            <a:prstDash val="solid"/>
            <a:headEnd type="none" w="med" len="med"/>
            <a:tailEnd type="none" w="med" len="med"/>
          </a:ln>
        </p:spPr>
        <p:txBody>
          <a:bodyPr wrap="none" lIns="270000" anchor="ctr"/>
          <a:lstStyle/>
          <a:p>
            <a:pPr algn="l">
              <a:buFont typeface="Wingdings" panose="05000000000000000000" pitchFamily="2" charset="2"/>
            </a:pP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Text Box 29"/>
          <p:cNvSpPr txBox="1"/>
          <p:nvPr/>
        </p:nvSpPr>
        <p:spPr>
          <a:xfrm>
            <a:off x="393700" y="877570"/>
            <a:ext cx="8297913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44830" indent="-457200" algn="l">
              <a:lnSpc>
                <a:spcPct val="150000"/>
              </a:lnSpc>
              <a:buClr>
                <a:srgbClr val="FF0000"/>
              </a:buClr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就业率和就业质量均较高；考研率达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15%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544830" indent="-457200" algn="l">
              <a:lnSpc>
                <a:spcPct val="150000"/>
              </a:lnSpc>
              <a:buClr>
                <a:srgbClr val="FF0000"/>
              </a:buClr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与专业培养目标和专业特色吻合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度较高；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544830" indent="-457200" algn="l">
              <a:lnSpc>
                <a:spcPct val="150000"/>
              </a:lnSpc>
              <a:buClr>
                <a:srgbClr val="FF0000"/>
              </a:buClr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充分体现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地方性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的办学定位。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81" name="圆角矩形 10"/>
          <p:cNvSpPr/>
          <p:nvPr/>
        </p:nvSpPr>
        <p:spPr>
          <a:xfrm>
            <a:off x="425450" y="1151255"/>
            <a:ext cx="186690" cy="18478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圆角矩形 10"/>
          <p:cNvSpPr/>
          <p:nvPr/>
        </p:nvSpPr>
        <p:spPr>
          <a:xfrm>
            <a:off x="425450" y="2271395"/>
            <a:ext cx="186690" cy="18415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801" y="906445"/>
            <a:ext cx="5581169" cy="557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70" y="2757022"/>
            <a:ext cx="5218230" cy="382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2df9a18e-78a5-4aea-b47c-28c1ee8c40ea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939</Words>
  <Application>WPS 演示</Application>
  <PresentationFormat>自定义</PresentationFormat>
  <Paragraphs>94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黑体</vt:lpstr>
      <vt:lpstr>Calibri</vt:lpstr>
      <vt:lpstr>Symbol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韩振峰</cp:lastModifiedBy>
  <cp:revision>63</cp:revision>
  <dcterms:created xsi:type="dcterms:W3CDTF">2017-04-10T09:26:00Z</dcterms:created>
  <dcterms:modified xsi:type="dcterms:W3CDTF">2021-05-26T23:28:25Z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B1F1B4148D074803A45A795A9797225B</vt:lpwstr>
  </property>
</Properties>
</file>